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4"/>
  </p:notesMasterIdLst>
  <p:handoutMasterIdLst>
    <p:handoutMasterId r:id="rId5"/>
  </p:handoutMasterIdLst>
  <p:sldIdLst>
    <p:sldId id="1773" r:id="rId2"/>
    <p:sldId id="1774" r:id="rId3"/>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FB6EE416-AF16-AF40-804B-633D4962DAEE}">
          <p14:sldIdLst>
            <p14:sldId id="1773"/>
            <p14:sldId id="1774"/>
          </p14:sldIdLst>
        </p14:section>
      </p14:sectionLst>
    </p:ext>
    <p:ext uri="{EFAFB233-063F-42B5-8137-9DF3F51BA10A}">
      <p15:sldGuideLst xmlns:p15="http://schemas.microsoft.com/office/powerpoint/2012/main">
        <p15:guide id="2" orient="horz" pos="640" userDrawn="1">
          <p15:clr>
            <a:srgbClr val="A4A3A4"/>
          </p15:clr>
        </p15:guide>
        <p15:guide id="3"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FFFFFF"/>
    <a:srgbClr val="666666"/>
    <a:srgbClr val="000000"/>
    <a:srgbClr val="8661C5"/>
    <a:srgbClr val="D59DFF"/>
    <a:srgbClr val="50E6FF"/>
    <a:srgbClr val="0069BA"/>
    <a:srgbClr val="9BF00B"/>
    <a:srgbClr val="0F7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1" autoAdjust="0"/>
    <p:restoredTop sz="63591" autoAdjust="0"/>
  </p:normalViewPr>
  <p:slideViewPr>
    <p:cSldViewPr snapToGrid="0">
      <p:cViewPr varScale="1">
        <p:scale>
          <a:sx n="61" d="100"/>
          <a:sy n="61" d="100"/>
        </p:scale>
        <p:origin x="1206" y="27"/>
      </p:cViewPr>
      <p:guideLst>
        <p:guide orient="horz" pos="640"/>
        <p:guide pos="3840"/>
      </p:guideLst>
    </p:cSldViewPr>
  </p:slideViewPr>
  <p:notesTextViewPr>
    <p:cViewPr>
      <p:scale>
        <a:sx n="100" d="100"/>
        <a:sy n="100" d="100"/>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4/4/2022 2:38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4/4/2022 2:38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392670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a:t>
            </a:fld>
            <a:endParaRPr lang="en-US" dirty="0"/>
          </a:p>
        </p:txBody>
      </p:sp>
    </p:spTree>
    <p:extLst>
      <p:ext uri="{BB962C8B-B14F-4D97-AF65-F5344CB8AC3E}">
        <p14:creationId xmlns:p14="http://schemas.microsoft.com/office/powerpoint/2010/main" val="1400838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45095137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1577088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2562577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749752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166777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35373038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89280"/>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Title &amp; body with bullets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7040F-1E2C-4F82-ABB7-F07F089ED8BE}"/>
              </a:ext>
            </a:extLst>
          </p:cNvPr>
          <p:cNvSpPr>
            <a:spLocks noGrp="1"/>
          </p:cNvSpPr>
          <p:nvPr>
            <p:ph type="title"/>
          </p:nvPr>
        </p:nvSpPr>
        <p:spPr>
          <a:xfrm>
            <a:off x="426425" y="1632912"/>
            <a:ext cx="4849473" cy="744014"/>
          </a:xfrm>
        </p:spPr>
        <p:txBody>
          <a:bodyPr anchor="b"/>
          <a:lstStyle>
            <a:lvl1pPr algn="l">
              <a:defRPr/>
            </a:lvl1pPr>
          </a:lstStyle>
          <a:p>
            <a:r>
              <a:rPr lang="en-US"/>
              <a:t>Click to edit Master title style</a:t>
            </a:r>
          </a:p>
        </p:txBody>
      </p:sp>
      <p:sp>
        <p:nvSpPr>
          <p:cNvPr id="5" name="Text Placeholder 4">
            <a:extLst>
              <a:ext uri="{FF2B5EF4-FFF2-40B4-BE49-F238E27FC236}">
                <a16:creationId xmlns:a16="http://schemas.microsoft.com/office/drawing/2014/main" id="{F411E651-2C76-4DFB-BA46-04AC1CE3E4AD}"/>
              </a:ext>
            </a:extLst>
          </p:cNvPr>
          <p:cNvSpPr>
            <a:spLocks noGrp="1"/>
          </p:cNvSpPr>
          <p:nvPr>
            <p:ph type="body" sz="quarter" idx="12"/>
          </p:nvPr>
        </p:nvSpPr>
        <p:spPr>
          <a:xfrm>
            <a:off x="427038" y="2520564"/>
            <a:ext cx="4848969" cy="276999"/>
          </a:xfrm>
        </p:spPr>
        <p:txBody>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1632872868"/>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90613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570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07088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9183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88161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5189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userDrawn="1">
          <p15:clr>
            <a:srgbClr val="5ACBF0"/>
          </p15:clr>
        </p15:guide>
        <p15:guide id="7" pos="1795" userDrawn="1">
          <p15:clr>
            <a:srgbClr val="5ACBF0"/>
          </p15:clr>
        </p15:guide>
        <p15:guide id="8" pos="3035" userDrawn="1">
          <p15:clr>
            <a:srgbClr val="5ACBF0"/>
          </p15:clr>
        </p15:guide>
        <p15:guide id="9" pos="3221" userDrawn="1">
          <p15:clr>
            <a:srgbClr val="5ACBF0"/>
          </p15:clr>
        </p15:guide>
        <p15:guide id="10" pos="4461" userDrawn="1">
          <p15:clr>
            <a:srgbClr val="5ACBF0"/>
          </p15:clr>
        </p15:guide>
        <p15:guide id="11" pos="5890" userDrawn="1">
          <p15:clr>
            <a:srgbClr val="5ACBF0"/>
          </p15:clr>
        </p15:guide>
        <p15:guide id="12" orient="horz" pos="1436">
          <p15:clr>
            <a:srgbClr val="5ACBF0"/>
          </p15:clr>
        </p15:guide>
        <p15:guide id="13" pos="4646" userDrawn="1">
          <p15:clr>
            <a:srgbClr val="5ACBF0"/>
          </p15:clr>
        </p15:guide>
        <p15:guide id="14" pos="6072"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6133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userDrawn="1">
          <p15:clr>
            <a:srgbClr val="5ACBF0"/>
          </p15:clr>
        </p15:guide>
        <p15:guide id="34" pos="3336"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userDrawn="1">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guide id="31" pos="3840"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89192910"/>
      </p:ext>
    </p:extLst>
  </p:cSld>
  <p:clrMapOvr>
    <a:masterClrMapping/>
  </p:clrMapOvr>
  <p:transition>
    <p:fade/>
  </p:transition>
  <p:extLst>
    <p:ext uri="{DCECCB84-F9BA-43D5-87BE-67443E8EF086}">
      <p15:sldGuideLst xmlns:p15="http://schemas.microsoft.com/office/powerpoint/2012/main">
        <p15:guide id="2" orient="horz" pos="1162" userDrawn="1">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287030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8693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3069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2089322"/>
      </p:ext>
    </p:extLst>
  </p:cSld>
  <p:clrMapOvr>
    <a:masterClrMapping/>
  </p:clrMapOvr>
  <p:transition>
    <p:fade/>
  </p:transition>
  <p:extLst>
    <p:ext uri="{DCECCB84-F9BA-43D5-87BE-67443E8EF086}">
      <p15:sldGuideLst xmlns:p15="http://schemas.microsoft.com/office/powerpoint/2012/main">
        <p15:guide id="3" orient="horz" pos="1162" userDrawn="1">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96806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5104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2274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3180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5761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8791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7587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70829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890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886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7838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1378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185091634"/>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89969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59853017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12407088"/>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52849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6701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userDrawn="1">
          <p15:clr>
            <a:srgbClr val="A4A3A4"/>
          </p15:clr>
        </p15:guide>
        <p15:guide id="19" pos="334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79627729"/>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36989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19094434"/>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2058752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userDrawn="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userDrawn="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24772569"/>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4" orient="horz" pos="3209" userDrawn="1">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userDrawn="1">
          <p15:clr>
            <a:srgbClr val="5ACBF0"/>
          </p15:clr>
        </p15:guide>
        <p15:guide id="15" pos="3451" userDrawn="1">
          <p15:clr>
            <a:srgbClr val="5ACBF0"/>
          </p15:clr>
        </p15:guide>
        <p15:guide id="16" pos="4229" userDrawn="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2817732"/>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userDrawn="1">
          <p15:clr>
            <a:srgbClr val="5ACBF0"/>
          </p15:clr>
        </p15:guide>
        <p15:guide id="15" pos="2168" userDrawn="1">
          <p15:clr>
            <a:srgbClr val="5ACBF0"/>
          </p15:clr>
        </p15:guide>
        <p15:guide id="16" pos="2944" userDrawn="1">
          <p15:clr>
            <a:srgbClr val="5ACBF0"/>
          </p15:clr>
        </p15:guide>
        <p15:guide id="17" pos="4738" userDrawn="1">
          <p15:clr>
            <a:srgbClr val="5ACBF0"/>
          </p15:clr>
        </p15:guide>
        <p15:guide id="18" pos="5514"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299928"/>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userDrawn="1">
          <p15:clr>
            <a:srgbClr val="5ACBF0"/>
          </p15:clr>
        </p15:guide>
        <p15:guide id="16" pos="1524" userDrawn="1">
          <p15:clr>
            <a:srgbClr val="5ACBF0"/>
          </p15:clr>
        </p15:guide>
        <p15:guide id="17" pos="2298" userDrawn="1">
          <p15:clr>
            <a:srgbClr val="5ACBF0"/>
          </p15:clr>
        </p15:guide>
        <p15:guide id="18" pos="3450" userDrawn="1">
          <p15:clr>
            <a:srgbClr val="5ACBF0"/>
          </p15:clr>
        </p15:guide>
        <p15:guide id="19" pos="4230" userDrawn="1">
          <p15:clr>
            <a:srgbClr val="5ACBF0"/>
          </p15:clr>
        </p15:guide>
        <p15:guide id="20" pos="5380" userDrawn="1">
          <p15:clr>
            <a:srgbClr val="5ACBF0"/>
          </p15:clr>
        </p15:guide>
        <p15:guide id="21" pos="6156"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59039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6160264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userDrawn="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675316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userDrawn="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746468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userDrawn="1">
          <p15:clr>
            <a:srgbClr val="5ACBF0"/>
          </p15:clr>
        </p15:guide>
        <p15:guide id="3" pos="6216" userDrawn="1">
          <p15:clr>
            <a:srgbClr val="5ACBF0"/>
          </p15:clr>
        </p15:guide>
        <p15:guide id="5" pos="5850" userDrawn="1">
          <p15:clr>
            <a:srgbClr val="5ACBF0"/>
          </p15:clr>
        </p15:guide>
        <p15:guide id="7" pos="4392" userDrawn="1">
          <p15:clr>
            <a:srgbClr val="5ACBF0"/>
          </p15:clr>
        </p15:guide>
        <p15:guide id="8" pos="3292" userDrawn="1">
          <p15:clr>
            <a:srgbClr val="5ACBF0"/>
          </p15:clr>
        </p15:guide>
        <p15:guide id="10" pos="2926">
          <p15:clr>
            <a:srgbClr val="5ACBF0"/>
          </p15:clr>
        </p15:guide>
        <p15:guide id="11" pos="4754" userDrawn="1">
          <p15:clr>
            <a:srgbClr val="5ACBF0"/>
          </p15:clr>
        </p15:guide>
        <p15:guide id="13" pos="1464" userDrawn="1">
          <p15:clr>
            <a:srgbClr val="5ACBF0"/>
          </p15:clr>
        </p15:guide>
        <p15:guide id="14" orient="horz" pos="1440">
          <p15:clr>
            <a:srgbClr val="5ACBF0"/>
          </p15:clr>
        </p15:guide>
        <p15:guide id="15" pos="1830" userDrawn="1">
          <p15:clr>
            <a:srgbClr val="5ACBF0"/>
          </p15:clr>
        </p15:guide>
        <p15:guide id="16" orient="horz" pos="2533" userDrawn="1">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32705632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160695231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103861675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userDrawn="1">
          <p15:clr>
            <a:srgbClr val="5ACBF0"/>
          </p15:clr>
        </p15:guide>
        <p15:guide id="7" pos="4747" userDrawn="1">
          <p15:clr>
            <a:srgbClr val="5ACBF0"/>
          </p15:clr>
        </p15:guide>
        <p15:guide id="8" pos="4936">
          <p15:clr>
            <a:srgbClr val="5ACBF0"/>
          </p15:clr>
        </p15:guide>
        <p15:guide id="9" pos="5123">
          <p15:clr>
            <a:srgbClr val="5ACBF0"/>
          </p15:clr>
        </p15:guide>
        <p15:guide id="10" orient="horz" pos="3465" userDrawn="1">
          <p15:clr>
            <a:srgbClr val="5ACBF0"/>
          </p15:clr>
        </p15:guide>
        <p15:guide id="11" orient="horz" pos="1956" userDrawn="1">
          <p15:clr>
            <a:srgbClr val="FBAE40"/>
          </p15:clr>
        </p15:guide>
        <p15:guide id="12" pos="1096"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961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496400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867370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userDrawn="1">
          <p15:clr>
            <a:srgbClr val="FBAE40"/>
          </p15:clr>
        </p15:guide>
        <p15:guide id="6" pos="336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8310202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8148746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8799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7770739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36783692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152312443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248679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5047256"/>
      </p:ext>
    </p:extLst>
  </p:cSld>
  <p:clrMapOvr>
    <a:masterClrMapping/>
  </p:clrMapOvr>
  <p:transition>
    <p:fade/>
  </p:transition>
  <p:extLst>
    <p:ext uri="{DCECCB84-F9BA-43D5-87BE-67443E8EF086}">
      <p15:sldGuideLst xmlns:p15="http://schemas.microsoft.com/office/powerpoint/2012/main">
        <p15:guide id="13" pos="4929" userDrawn="1">
          <p15:clr>
            <a:srgbClr val="5ACBF0"/>
          </p15:clr>
        </p15:guide>
        <p15:guide id="29" orient="horz" pos="2160">
          <p15:clr>
            <a:srgbClr val="5ACBF0"/>
          </p15:clr>
        </p15:guide>
        <p15:guide id="30" pos="4566" userDrawn="1">
          <p15:clr>
            <a:srgbClr val="5ACBF0"/>
          </p15:clr>
        </p15:guide>
        <p15:guide id="31" pos="4203" userDrawn="1">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864438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5326340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userDrawn="1">
          <p15:clr>
            <a:srgbClr val="A4A3A4"/>
          </p15:clr>
        </p15:guide>
        <p15:guide id="28" pos="3840">
          <p15:clr>
            <a:srgbClr val="F26B43"/>
          </p15:clr>
        </p15:guide>
        <p15:guide id="29" pos="3454" userDrawn="1">
          <p15:clr>
            <a:srgbClr val="FBAE40"/>
          </p15:clr>
        </p15:guide>
        <p15:guide id="30" pos="420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599961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3455035362"/>
      </p:ext>
    </p:extLst>
  </p:cSld>
  <p:clrMapOvr>
    <a:masterClrMapping/>
  </p:clrMapOvr>
  <p:transition>
    <p:fade/>
  </p:transition>
  <p:extLst>
    <p:ext uri="{DCECCB84-F9BA-43D5-87BE-67443E8EF086}">
      <p15:sldGuideLst xmlns:p15="http://schemas.microsoft.com/office/powerpoint/2012/main">
        <p15:guide id="16" pos="3754" userDrawn="1">
          <p15:clr>
            <a:srgbClr val="A4A3A4"/>
          </p15:clr>
        </p15:guide>
        <p15:guide id="17" pos="3931" userDrawn="1">
          <p15:clr>
            <a:srgbClr val="A4A3A4"/>
          </p15:clr>
        </p15:guide>
        <p15:guide id="20" pos="4937">
          <p15:clr>
            <a:srgbClr val="A4A3A4"/>
          </p15:clr>
        </p15:guide>
        <p15:guide id="21" pos="5133" userDrawn="1">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userDrawn="1">
          <p15:clr>
            <a:srgbClr val="FBAE40"/>
          </p15:clr>
        </p15:guide>
        <p15:guide id="32" orient="horz" pos="1162"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835566677"/>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guide id="31" orient="horz" pos="2704" userDrawn="1">
          <p15:clr>
            <a:srgbClr val="5ACBF0"/>
          </p15:clr>
        </p15:guide>
        <p15:guide id="32" pos="6947"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64855135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56213940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38011785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09218211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006332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8473859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503519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724713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69457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4459593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72283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7784161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422873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893271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080298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4384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785341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566852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2063983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theme" Target="../theme/theme1.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8"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5286" r:id="rId4"/>
    <p:sldLayoutId id="2147485390" r:id="rId5"/>
    <p:sldLayoutId id="2147484610" r:id="rId6"/>
    <p:sldLayoutId id="2147485389" r:id="rId7"/>
    <p:sldLayoutId id="2147485395" r:id="rId8"/>
    <p:sldLayoutId id="2147485396" r:id="rId9"/>
    <p:sldLayoutId id="2147484710" r:id="rId10"/>
    <p:sldLayoutId id="2147484240" r:id="rId11"/>
    <p:sldLayoutId id="2147484910" r:id="rId12"/>
    <p:sldLayoutId id="2147484911" r:id="rId13"/>
    <p:sldLayoutId id="2147485050" r:id="rId14"/>
    <p:sldLayoutId id="2147485165" r:id="rId15"/>
    <p:sldLayoutId id="2147484941" r:id="rId16"/>
    <p:sldLayoutId id="2147484942" r:id="rId17"/>
    <p:sldLayoutId id="2147485162" r:id="rId18"/>
    <p:sldLayoutId id="2147484639" r:id="rId19"/>
    <p:sldLayoutId id="2147484943" r:id="rId20"/>
    <p:sldLayoutId id="2147484603" r:id="rId21"/>
    <p:sldLayoutId id="2147485324" r:id="rId22"/>
    <p:sldLayoutId id="2147485326" r:id="rId23"/>
    <p:sldLayoutId id="2147485327" r:id="rId24"/>
    <p:sldLayoutId id="2147485328" r:id="rId25"/>
    <p:sldLayoutId id="2147485329" r:id="rId26"/>
    <p:sldLayoutId id="2147485330" r:id="rId27"/>
    <p:sldLayoutId id="2147485325" r:id="rId28"/>
    <p:sldLayoutId id="2147485331" r:id="rId29"/>
    <p:sldLayoutId id="2147485332" r:id="rId30"/>
    <p:sldLayoutId id="2147485366" r:id="rId31"/>
    <p:sldLayoutId id="2147485333" r:id="rId32"/>
    <p:sldLayoutId id="2147485334" r:id="rId33"/>
    <p:sldLayoutId id="2147485394" r:id="rId34"/>
    <p:sldLayoutId id="2147485340" r:id="rId35"/>
    <p:sldLayoutId id="2147485346" r:id="rId36"/>
    <p:sldLayoutId id="2147485349" r:id="rId37"/>
    <p:sldLayoutId id="2147485351" r:id="rId38"/>
    <p:sldLayoutId id="2147485369" r:id="rId39"/>
    <p:sldLayoutId id="2147485363" r:id="rId40"/>
    <p:sldLayoutId id="2147485370" r:id="rId41"/>
    <p:sldLayoutId id="2147484833" r:id="rId42"/>
    <p:sldLayoutId id="2147484834" r:id="rId43"/>
    <p:sldLayoutId id="2147484835" r:id="rId44"/>
    <p:sldLayoutId id="2147485385" r:id="rId45"/>
    <p:sldLayoutId id="2147485387" r:id="rId46"/>
    <p:sldLayoutId id="2147485382" r:id="rId47"/>
    <p:sldLayoutId id="2147484922" r:id="rId48"/>
    <p:sldLayoutId id="2147484923" r:id="rId49"/>
    <p:sldLayoutId id="2147485287" r:id="rId50"/>
    <p:sldLayoutId id="2147484924" r:id="rId51"/>
    <p:sldLayoutId id="2147484839" r:id="rId52"/>
    <p:sldLayoutId id="2147484840" r:id="rId53"/>
    <p:sldLayoutId id="2147485383" r:id="rId54"/>
    <p:sldLayoutId id="2147484841" r:id="rId55"/>
    <p:sldLayoutId id="2147484842" r:id="rId56"/>
    <p:sldLayoutId id="2147484843" r:id="rId57"/>
    <p:sldLayoutId id="2147484938" r:id="rId58"/>
    <p:sldLayoutId id="2147484939" r:id="rId59"/>
    <p:sldLayoutId id="2147484940" r:id="rId60"/>
    <p:sldLayoutId id="2147485161" r:id="rId61"/>
    <p:sldLayoutId id="2147485152" r:id="rId62"/>
    <p:sldLayoutId id="2147485153" r:id="rId63"/>
    <p:sldLayoutId id="2147485154" r:id="rId64"/>
    <p:sldLayoutId id="2147485379" r:id="rId65"/>
    <p:sldLayoutId id="2147485380" r:id="rId66"/>
    <p:sldLayoutId id="2147485381" r:id="rId67"/>
    <p:sldLayoutId id="2147484944" r:id="rId68"/>
    <p:sldLayoutId id="2147484945" r:id="rId69"/>
    <p:sldLayoutId id="2147485372" r:id="rId70"/>
    <p:sldLayoutId id="2147485373" r:id="rId71"/>
    <p:sldLayoutId id="2147485388" r:id="rId72"/>
    <p:sldLayoutId id="2147485296" r:id="rId73"/>
    <p:sldLayoutId id="2147485392" r:id="rId74"/>
    <p:sldLayoutId id="2147485393" r:id="rId75"/>
    <p:sldLayoutId id="2147485368" r:id="rId76"/>
    <p:sldLayoutId id="2147485367" r:id="rId77"/>
    <p:sldLayoutId id="2147485292" r:id="rId78"/>
    <p:sldLayoutId id="2147485294" r:id="rId79"/>
    <p:sldLayoutId id="2147485338" r:id="rId80"/>
    <p:sldLayoutId id="2147485339" r:id="rId81"/>
    <p:sldLayoutId id="2147485360" r:id="rId82"/>
    <p:sldLayoutId id="2147485364" r:id="rId83"/>
    <p:sldLayoutId id="2147485365" r:id="rId84"/>
    <p:sldLayoutId id="2147485352" r:id="rId85"/>
    <p:sldLayoutId id="2147485353" r:id="rId86"/>
    <p:sldLayoutId id="2147485354" r:id="rId87"/>
    <p:sldLayoutId id="2147485355" r:id="rId88"/>
    <p:sldLayoutId id="2147485356" r:id="rId89"/>
    <p:sldLayoutId id="2147485374" r:id="rId90"/>
    <p:sldLayoutId id="2147485375" r:id="rId91"/>
    <p:sldLayoutId id="2147485376" r:id="rId92"/>
    <p:sldLayoutId id="2147485377" r:id="rId93"/>
    <p:sldLayoutId id="2147485378" r:id="rId94"/>
    <p:sldLayoutId id="2147485137" r:id="rId95"/>
    <p:sldLayoutId id="2147485138" r:id="rId96"/>
    <p:sldLayoutId id="2147485139" r:id="rId97"/>
    <p:sldLayoutId id="2147485140" r:id="rId98"/>
    <p:sldLayoutId id="2147485141" r:id="rId99"/>
    <p:sldLayoutId id="2147485142" r:id="rId100"/>
    <p:sldLayoutId id="2147484249" r:id="rId101"/>
    <p:sldLayoutId id="2147484640" r:id="rId102"/>
    <p:sldLayoutId id="2147485288" r:id="rId103"/>
    <p:sldLayoutId id="2147485290" r:id="rId104"/>
    <p:sldLayoutId id="2147485289" r:id="rId105"/>
    <p:sldLayoutId id="2147485291" r:id="rId106"/>
    <p:sldLayoutId id="2147484584" r:id="rId107"/>
    <p:sldLayoutId id="2147484583" r:id="rId108"/>
    <p:sldLayoutId id="2147484671" r:id="rId109"/>
    <p:sldLayoutId id="2147484673" r:id="rId110"/>
    <p:sldLayoutId id="2147485391" r:id="rId111"/>
    <p:sldLayoutId id="2147484299" r:id="rId112"/>
    <p:sldLayoutId id="2147484263" r:id="rId113"/>
    <p:sldLayoutId id="2147485397" r:id="rId114"/>
    <p:sldLayoutId id="2147485398" r:id="rId115"/>
    <p:sldLayoutId id="2147485400" r:id="rId116"/>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02354-1EE1-074B-BC22-2EC88297783B}"/>
              </a:ext>
            </a:extLst>
          </p:cNvPr>
          <p:cNvSpPr>
            <a:spLocks noGrp="1"/>
          </p:cNvSpPr>
          <p:nvPr>
            <p:ph type="title"/>
          </p:nvPr>
        </p:nvSpPr>
        <p:spPr>
          <a:xfrm>
            <a:off x="341495" y="577756"/>
            <a:ext cx="11029616" cy="653159"/>
          </a:xfrm>
        </p:spPr>
        <p:txBody>
          <a:bodyPr/>
          <a:lstStyle/>
          <a:p>
            <a:r>
              <a:rPr lang="en-GB"/>
              <a:t>Progress through the data governance maturity model</a:t>
            </a:r>
          </a:p>
        </p:txBody>
      </p:sp>
      <p:graphicFrame>
        <p:nvGraphicFramePr>
          <p:cNvPr id="7" name="Content Placeholder 6">
            <a:extLst>
              <a:ext uri="{FF2B5EF4-FFF2-40B4-BE49-F238E27FC236}">
                <a16:creationId xmlns:a16="http://schemas.microsoft.com/office/drawing/2014/main" id="{05F2DE6D-6E65-4D66-8A2B-4D066D0C0BB3}"/>
              </a:ext>
            </a:extLst>
          </p:cNvPr>
          <p:cNvGraphicFramePr>
            <a:graphicFrameLocks noGrp="1"/>
          </p:cNvGraphicFramePr>
          <p:nvPr>
            <p:ph sz="quarter" idx="10"/>
          </p:nvPr>
        </p:nvGraphicFramePr>
        <p:xfrm>
          <a:off x="584200" y="1230915"/>
          <a:ext cx="11025187" cy="5195316"/>
        </p:xfrm>
        <a:graphic>
          <a:graphicData uri="http://schemas.openxmlformats.org/drawingml/2006/table">
            <a:tbl>
              <a:tblPr firstRow="1" bandRow="1">
                <a:tableStyleId>{7E9639D4-E3E2-4D34-9284-5A2195B3D0D7}</a:tableStyleId>
              </a:tblPr>
              <a:tblGrid>
                <a:gridCol w="273247">
                  <a:extLst>
                    <a:ext uri="{9D8B030D-6E8A-4147-A177-3AD203B41FA5}">
                      <a16:colId xmlns:a16="http://schemas.microsoft.com/office/drawing/2014/main" val="1853533418"/>
                    </a:ext>
                  </a:extLst>
                </a:gridCol>
                <a:gridCol w="2687985">
                  <a:extLst>
                    <a:ext uri="{9D8B030D-6E8A-4147-A177-3AD203B41FA5}">
                      <a16:colId xmlns:a16="http://schemas.microsoft.com/office/drawing/2014/main" val="2336855207"/>
                    </a:ext>
                  </a:extLst>
                </a:gridCol>
                <a:gridCol w="2687985">
                  <a:extLst>
                    <a:ext uri="{9D8B030D-6E8A-4147-A177-3AD203B41FA5}">
                      <a16:colId xmlns:a16="http://schemas.microsoft.com/office/drawing/2014/main" val="4207891966"/>
                    </a:ext>
                  </a:extLst>
                </a:gridCol>
                <a:gridCol w="2687985">
                  <a:extLst>
                    <a:ext uri="{9D8B030D-6E8A-4147-A177-3AD203B41FA5}">
                      <a16:colId xmlns:a16="http://schemas.microsoft.com/office/drawing/2014/main" val="3873167277"/>
                    </a:ext>
                  </a:extLst>
                </a:gridCol>
                <a:gridCol w="2687985">
                  <a:extLst>
                    <a:ext uri="{9D8B030D-6E8A-4147-A177-3AD203B41FA5}">
                      <a16:colId xmlns:a16="http://schemas.microsoft.com/office/drawing/2014/main" val="4249987052"/>
                    </a:ext>
                  </a:extLst>
                </a:gridCol>
              </a:tblGrid>
              <a:tr h="157556">
                <a:tc>
                  <a:txBody>
                    <a:bodyPr/>
                    <a:lstStyle/>
                    <a:p>
                      <a:endParaRPr lang="en-US" sz="900" noProof="0">
                        <a:latin typeface="+mj-lt"/>
                      </a:endParaRPr>
                    </a:p>
                  </a:txBody>
                  <a:tcPr marL="45720" marR="45720">
                    <a:solidFill>
                      <a:schemeClr val="bg2"/>
                    </a:solidFill>
                  </a:tcPr>
                </a:tc>
                <a:tc>
                  <a:txBody>
                    <a:bodyPr/>
                    <a:lstStyle/>
                    <a:p>
                      <a:r>
                        <a:rPr lang="en-US" sz="1050" b="0" noProof="0">
                          <a:solidFill>
                            <a:schemeClr val="tx1"/>
                          </a:solidFill>
                          <a:latin typeface="+mj-lt"/>
                        </a:rPr>
                        <a:t>Ungoverned</a:t>
                      </a:r>
                    </a:p>
                  </a:txBody>
                  <a:tcPr marL="45720" marR="45720">
                    <a:solidFill>
                      <a:schemeClr val="bg2"/>
                    </a:solidFill>
                  </a:tcPr>
                </a:tc>
                <a:tc>
                  <a:txBody>
                    <a:bodyPr/>
                    <a:lstStyle/>
                    <a:p>
                      <a:r>
                        <a:rPr lang="en-US" sz="1050" b="0" noProof="0" dirty="0">
                          <a:solidFill>
                            <a:schemeClr val="tx1"/>
                          </a:solidFill>
                          <a:latin typeface="+mj-lt"/>
                        </a:rPr>
                        <a:t>Stage 1</a:t>
                      </a:r>
                    </a:p>
                  </a:txBody>
                  <a:tcPr marL="45720" marR="45720">
                    <a:solidFill>
                      <a:schemeClr val="bg2"/>
                    </a:solidFill>
                  </a:tcPr>
                </a:tc>
                <a:tc>
                  <a:txBody>
                    <a:bodyPr/>
                    <a:lstStyle/>
                    <a:p>
                      <a:r>
                        <a:rPr lang="en-US" sz="1050" b="0" noProof="0">
                          <a:solidFill>
                            <a:schemeClr val="tx1"/>
                          </a:solidFill>
                          <a:latin typeface="+mj-lt"/>
                        </a:rPr>
                        <a:t>Stage 2</a:t>
                      </a:r>
                    </a:p>
                  </a:txBody>
                  <a:tcPr marL="45720" marR="45720">
                    <a:solidFill>
                      <a:schemeClr val="bg2"/>
                    </a:solidFill>
                  </a:tcPr>
                </a:tc>
                <a:tc>
                  <a:txBody>
                    <a:bodyPr/>
                    <a:lstStyle/>
                    <a:p>
                      <a:r>
                        <a:rPr lang="en-US" sz="1050" b="0" noProof="0">
                          <a:solidFill>
                            <a:schemeClr val="tx1"/>
                          </a:solidFill>
                          <a:latin typeface="+mj-lt"/>
                        </a:rPr>
                        <a:t>Fully governed</a:t>
                      </a:r>
                    </a:p>
                  </a:txBody>
                  <a:tcPr marL="45720" marR="45720">
                    <a:solidFill>
                      <a:schemeClr val="bg2"/>
                    </a:solidFill>
                  </a:tcPr>
                </a:tc>
                <a:extLst>
                  <a:ext uri="{0D108BD9-81ED-4DB2-BD59-A6C34878D82A}">
                    <a16:rowId xmlns:a16="http://schemas.microsoft.com/office/drawing/2014/main" val="425527492"/>
                  </a:ext>
                </a:extLst>
              </a:tr>
              <a:tr h="119292">
                <a:tc rowSpan="10">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chemeClr val="tx1"/>
                          </a:solidFill>
                          <a:effectLst/>
                          <a:uLnTx/>
                          <a:uFillTx/>
                          <a:latin typeface="+mj-lt"/>
                        </a:rPr>
                        <a:t>People</a:t>
                      </a:r>
                      <a:endParaRPr kumimoji="0" lang="en-US" sz="1050" b="0" i="0" u="none" strike="noStrike" kern="1200" cap="none" spc="0" normalizeH="0" baseline="0" noProof="0">
                        <a:ln>
                          <a:noFill/>
                        </a:ln>
                        <a:solidFill>
                          <a:schemeClr val="tx1"/>
                        </a:solidFill>
                        <a:effectLst/>
                        <a:uLnTx/>
                        <a:uFillTx/>
                        <a:latin typeface="+mj-lt"/>
                        <a:ea typeface="+mn-ea"/>
                        <a:cs typeface="+mn-cs"/>
                      </a:endParaRPr>
                    </a:p>
                  </a:txBody>
                  <a:tcPr marL="45720" marR="45720" vert="vert27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stakeholder executive sponsor</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Stakeholder sponsor in place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Stakeholder sponsor in place</a:t>
                      </a: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Stakeholder sponsor in place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2845879719"/>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dirty="0">
                          <a:ln>
                            <a:noFill/>
                          </a:ln>
                          <a:solidFill>
                            <a:schemeClr val="tx1"/>
                          </a:solidFill>
                          <a:effectLst/>
                          <a:uLnTx/>
                          <a:uFillTx/>
                        </a:rPr>
                        <a:t>No roles and responsibilities defined</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Roles and responsibilities defined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Roles and responsibilities defined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Roles and responsibilities defined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341383694"/>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DG control board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indent="0">
                        <a:buFont typeface="Arial" panose="020B0604020202020204" pitchFamily="34" charset="0"/>
                        <a:buNone/>
                      </a:pPr>
                      <a:r>
                        <a:rPr kumimoji="0" lang="en-US" sz="800" b="0" u="none" strike="noStrike" kern="1200" cap="none" spc="0" normalizeH="0" baseline="0" noProof="0">
                          <a:ln>
                            <a:noFill/>
                          </a:ln>
                          <a:solidFill>
                            <a:schemeClr val="tx1"/>
                          </a:solidFill>
                          <a:effectLst/>
                          <a:uLnTx/>
                          <a:uFillTx/>
                        </a:rPr>
                        <a:t>DG control board in place but no ability </a:t>
                      </a:r>
                      <a:endParaRPr lang="en-US" sz="800" noProof="0">
                        <a:solidFill>
                          <a:schemeClr val="tx1"/>
                        </a:solidFill>
                        <a:latin typeface="+mn-lt"/>
                      </a:endParaRPr>
                    </a:p>
                  </a:txBody>
                  <a:tcPr marL="45720" marR="45720" marT="27432" marB="27432">
                    <a:solidFill>
                      <a:schemeClr val="bg1"/>
                    </a:solidFill>
                  </a:tcPr>
                </a:tc>
                <a:tc>
                  <a:txBody>
                    <a:bodyPr/>
                    <a:lstStyle/>
                    <a:p>
                      <a:pPr marL="0" indent="0">
                        <a:buFont typeface="Arial" panose="020B0604020202020204" pitchFamily="34" charset="0"/>
                        <a:buNone/>
                      </a:pPr>
                      <a:r>
                        <a:rPr kumimoji="0" lang="en-US" sz="800" b="0" u="none" strike="noStrike" kern="1200" cap="none" spc="0" normalizeH="0" baseline="0" noProof="0">
                          <a:ln>
                            <a:noFill/>
                          </a:ln>
                          <a:solidFill>
                            <a:schemeClr val="tx1"/>
                          </a:solidFill>
                          <a:effectLst/>
                          <a:uLnTx/>
                          <a:uFillTx/>
                        </a:rPr>
                        <a:t>DG control board in place with data </a:t>
                      </a:r>
                      <a:endParaRPr lang="en-US" sz="800" noProof="0">
                        <a:solidFill>
                          <a:schemeClr val="tx1"/>
                        </a:solidFill>
                        <a:latin typeface="+mn-lt"/>
                      </a:endParaRPr>
                    </a:p>
                  </a:txBody>
                  <a:tcPr marL="45720" marR="45720" marT="27432" marB="27432">
                    <a:solidFill>
                      <a:schemeClr val="bg1"/>
                    </a:solidFill>
                  </a:tcPr>
                </a:tc>
                <a:tc>
                  <a:txBody>
                    <a:bodyPr/>
                    <a:lstStyle/>
                    <a:p>
                      <a:pPr marL="0" indent="0">
                        <a:buFont typeface="Arial" panose="020B0604020202020204" pitchFamily="34" charset="0"/>
                        <a:buNone/>
                      </a:pPr>
                      <a:r>
                        <a:rPr kumimoji="0" lang="en-US" sz="800" b="0" u="none" strike="noStrike" kern="1200" cap="none" spc="0" normalizeH="0" baseline="0" noProof="0">
                          <a:ln>
                            <a:noFill/>
                          </a:ln>
                          <a:solidFill>
                            <a:schemeClr val="tx1"/>
                          </a:solidFill>
                          <a:effectLst/>
                          <a:uLnTx/>
                          <a:uFillTx/>
                        </a:rPr>
                        <a:t>DG control board in place with data </a:t>
                      </a:r>
                      <a:endParaRPr lang="en-US" sz="800" noProof="0">
                        <a:solidFill>
                          <a:schemeClr val="tx1"/>
                        </a:solidFill>
                        <a:latin typeface="+mn-lt"/>
                      </a:endParaRPr>
                    </a:p>
                  </a:txBody>
                  <a:tcPr marL="45720" marR="45720" marT="27432" marB="27432">
                    <a:solidFill>
                      <a:schemeClr val="bg1"/>
                    </a:solidFill>
                  </a:tcPr>
                </a:tc>
                <a:extLst>
                  <a:ext uri="{0D108BD9-81ED-4DB2-BD59-A6C34878D82A}">
                    <a16:rowId xmlns:a16="http://schemas.microsoft.com/office/drawing/2014/main" val="1562133795"/>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DG working groups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DG working groups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DG working groups in place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All DG working groups in place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1177823708"/>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owners accountable for data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owners accountable for data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data owners in place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All data owners in place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296048813"/>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stewards appointed with responsibility for data quality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data stewards in place for DQ but scope too broad e.g. whole dept</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stewards in place and assigned to DG working groups for specific data</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indent="0">
                        <a:buFont typeface="Arial" panose="020B0604020202020204" pitchFamily="34" charset="0"/>
                        <a:buNone/>
                      </a:pPr>
                      <a:r>
                        <a:rPr kumimoji="0" lang="en-US" sz="800" b="0" u="none" strike="noStrike" kern="1200" cap="none" spc="0" normalizeH="0" baseline="0" noProof="0">
                          <a:ln>
                            <a:noFill/>
                          </a:ln>
                          <a:solidFill>
                            <a:schemeClr val="tx1"/>
                          </a:solidFill>
                          <a:effectLst/>
                          <a:uLnTx/>
                          <a:uFillTx/>
                        </a:rPr>
                        <a:t>Data stewards in place assigned to DG working groups for specific data</a:t>
                      </a:r>
                      <a:endParaRPr lang="en-US" sz="800" noProof="0">
                        <a:solidFill>
                          <a:schemeClr val="tx1"/>
                        </a:solidFill>
                        <a:latin typeface="+mn-lt"/>
                      </a:endParaRPr>
                    </a:p>
                  </a:txBody>
                  <a:tcPr marL="45720" marR="45720" marT="27432" marB="27432">
                    <a:solidFill>
                      <a:schemeClr val="bg1"/>
                    </a:solidFill>
                  </a:tcPr>
                </a:tc>
                <a:extLst>
                  <a:ext uri="{0D108BD9-81ED-4DB2-BD59-A6C34878D82A}">
                    <a16:rowId xmlns:a16="http://schemas.microsoft.com/office/drawing/2014/main" val="3471909303"/>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one accountable for data privacy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one accountable for data privacy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CPO accountable for privacy (no tools)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CPO accountable for privacy with tools</a:t>
                      </a:r>
                    </a:p>
                    <a:p>
                      <a:pPr marL="0" indent="0">
                        <a:buFont typeface="Arial" panose="020B0604020202020204" pitchFamily="34" charset="0"/>
                        <a:buNone/>
                      </a:pPr>
                      <a:endParaRPr lang="en-US" sz="800" noProof="0">
                        <a:solidFill>
                          <a:schemeClr val="tx1"/>
                        </a:solidFill>
                        <a:latin typeface="+mn-lt"/>
                      </a:endParaRPr>
                    </a:p>
                  </a:txBody>
                  <a:tcPr marL="45720" marR="45720" marT="27432" marB="27432">
                    <a:solidFill>
                      <a:schemeClr val="bg1"/>
                    </a:solidFill>
                  </a:tcPr>
                </a:tc>
                <a:extLst>
                  <a:ext uri="{0D108BD9-81ED-4DB2-BD59-A6C34878D82A}">
                    <a16:rowId xmlns:a16="http://schemas.microsoft.com/office/drawing/2014/main" val="396756267"/>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one accountable for access security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IT accountable for access security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IT Sec accountable for access security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IT Sec accountable for access security &amp; responsible for enforcing privacy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2886168303"/>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dirty="0">
                          <a:ln>
                            <a:noFill/>
                          </a:ln>
                          <a:solidFill>
                            <a:schemeClr val="tx1"/>
                          </a:solidFill>
                          <a:effectLst/>
                          <a:uLnTx/>
                          <a:uFillTx/>
                        </a:rPr>
                        <a:t>No one to produce trusted data assets</a:t>
                      </a: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dirty="0">
                          <a:ln>
                            <a:noFill/>
                          </a:ln>
                          <a:solidFill>
                            <a:schemeClr val="tx1"/>
                          </a:solidFill>
                          <a:effectLst/>
                          <a:uLnTx/>
                          <a:uFillTx/>
                          <a:latin typeface="+mn-lt"/>
                          <a:ea typeface="+mn-ea"/>
                          <a:cs typeface="+mn-cs"/>
                        </a:rPr>
                        <a:t>Data publisher identified and accountable for producing trusted data</a:t>
                      </a:r>
                      <a:endParaRPr kumimoji="0" lang="en-US" sz="800" b="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dirty="0">
                          <a:ln>
                            <a:noFill/>
                          </a:ln>
                          <a:solidFill>
                            <a:schemeClr val="tx1"/>
                          </a:solidFill>
                          <a:effectLst/>
                          <a:uLnTx/>
                          <a:uFillTx/>
                          <a:latin typeface="+mn-lt"/>
                          <a:ea typeface="+mn-ea"/>
                          <a:cs typeface="+mn-cs"/>
                        </a:rPr>
                        <a:t>Data publisher identified and accountable for producing trusted data</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dirty="0">
                          <a:ln>
                            <a:noFill/>
                          </a:ln>
                          <a:solidFill>
                            <a:schemeClr val="tx1"/>
                          </a:solidFill>
                          <a:effectLst/>
                          <a:uLnTx/>
                          <a:uFillTx/>
                          <a:latin typeface="+mn-lt"/>
                          <a:ea typeface="+mn-ea"/>
                          <a:cs typeface="+mn-cs"/>
                        </a:rPr>
                        <a:t>Data publisher identified and accountable for producing trusted data</a:t>
                      </a:r>
                      <a:endParaRPr kumimoji="0" lang="en-US" sz="800" b="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1004071702"/>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SMEs identified for data entities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SMEs identified but not engaged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SMEs identified &amp; in DG working groups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SMEs identified &amp; in DG working groups</a:t>
                      </a:r>
                    </a:p>
                    <a:p>
                      <a:pPr marL="0" indent="0">
                        <a:buFont typeface="Arial" panose="020B0604020202020204" pitchFamily="34" charset="0"/>
                        <a:buNone/>
                      </a:pPr>
                      <a:endParaRPr lang="en-US" sz="800" noProof="0">
                        <a:solidFill>
                          <a:schemeClr val="tx1"/>
                        </a:solidFill>
                        <a:latin typeface="+mn-lt"/>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704916"/>
                  </a:ext>
                </a:extLst>
              </a:tr>
              <a:tr h="119292">
                <a:tc rowSpan="9">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chemeClr val="tx1"/>
                          </a:solidFill>
                          <a:effectLst/>
                          <a:uLnTx/>
                          <a:uFillTx/>
                          <a:latin typeface="+mj-lt"/>
                        </a:rPr>
                        <a:t>Process</a:t>
                      </a:r>
                      <a:endParaRPr kumimoji="0" lang="en-US" sz="1050" b="0" i="0" u="none" strike="noStrike" kern="1200" cap="none" spc="0" normalizeH="0" baseline="0" noProof="0">
                        <a:ln>
                          <a:noFill/>
                        </a:ln>
                        <a:solidFill>
                          <a:schemeClr val="tx1"/>
                        </a:solidFill>
                        <a:effectLst/>
                        <a:uLnTx/>
                        <a:uFillTx/>
                        <a:latin typeface="+mj-lt"/>
                        <a:ea typeface="+mn-ea"/>
                        <a:cs typeface="+mn-cs"/>
                      </a:endParaRPr>
                    </a:p>
                  </a:txBody>
                  <a:tcPr marL="45720" marR="45720" vert="vert27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common business vocabulary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Common biz vocabulary started in a glossary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Common business vocabulary established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Common business vocabulary complete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6882757"/>
                  </a:ext>
                </a:extLst>
              </a:tr>
              <a:tr h="276848">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way to know where data is located, its data quality or if it is sensitive data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catalog auto data discovery, profiling &amp; sensitive data detection on some systems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catalog auto data discovery, profiling &amp; sensitive data detection on all structured data</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catalog auto data discovery, profiling &amp; sensitive data detection on structured &amp; unstructured in all systems w/ full auto tagging</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14658338"/>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process to govern authoring or maintenance of policies and rules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Governance of data access security policy authoring &amp; maintenance on some systems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Governance of data access security, privacy &amp; retention policy authoring &amp; maintenance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Governance of data access security, privacy &amp; retention policy authoring &amp; maintenance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1252521259"/>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way to enforce policies &amp; rules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Piecemeal enforcement of data access security policies &amp; rules across systems with no catalog integration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Enforcement of data access security and privacy policies and rules across systems with catalog integration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Enforcement of data access security, privacy &amp; retention policies and rules across all systems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1376752981"/>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processes to monitor data quality, data privacy or data access security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ability to monitor data quality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ability to monitor privacy (e.g. queries)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Monitoring and stewardship of DQ &amp; data privacy on core systems with DBMS masking</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Monitoring and stewardship of DQ &amp; data privacy on all systems with dynamic masking</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3373070474"/>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availability of fully trusted data assets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Dev started on a small set of trusted data assets using data fabric software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Several core trusted data assets created using data fabric</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Continuous delivery of trusted data assets with enterprise data marketplace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1536755548"/>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way to know if a policy violation occurred or process to act if it did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access security violation detection in some systems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access security violation detection in all  systems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access security violation detection in all  systems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1932840291"/>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vulnerability testing process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Limited vulnerability testing process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Vulnerability testing process on all systems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Vulnerability testing process on all systems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448477375"/>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common process for master data creation, maintenance &amp; sync</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dirty="0">
                          <a:ln>
                            <a:noFill/>
                          </a:ln>
                          <a:solidFill>
                            <a:schemeClr val="tx1"/>
                          </a:solidFill>
                          <a:effectLst/>
                          <a:uLnTx/>
                          <a:uFillTx/>
                        </a:rPr>
                        <a:t>MDM with common master data CRUD &amp; sync processes for single entity</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MDM with common master data CRUD &amp; sync processes for some data entities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dirty="0">
                          <a:ln>
                            <a:noFill/>
                          </a:ln>
                          <a:solidFill>
                            <a:schemeClr val="tx1"/>
                          </a:solidFill>
                          <a:effectLst/>
                          <a:uLnTx/>
                          <a:uFillTx/>
                        </a:rPr>
                        <a:t>MDM with common master data CRUD &amp; sync processes for all master data entities complete</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506658"/>
                  </a:ext>
                </a:extLst>
              </a:tr>
            </a:tbl>
          </a:graphicData>
        </a:graphic>
      </p:graphicFrame>
    </p:spTree>
    <p:extLst>
      <p:ext uri="{BB962C8B-B14F-4D97-AF65-F5344CB8AC3E}">
        <p14:creationId xmlns:p14="http://schemas.microsoft.com/office/powerpoint/2010/main" val="273693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02354-1EE1-074B-BC22-2EC88297783B}"/>
              </a:ext>
            </a:extLst>
          </p:cNvPr>
          <p:cNvSpPr>
            <a:spLocks noGrp="1"/>
          </p:cNvSpPr>
          <p:nvPr>
            <p:ph type="title"/>
          </p:nvPr>
        </p:nvSpPr>
        <p:spPr>
          <a:xfrm>
            <a:off x="359251" y="443566"/>
            <a:ext cx="11029616" cy="787349"/>
          </a:xfrm>
        </p:spPr>
        <p:txBody>
          <a:bodyPr/>
          <a:lstStyle/>
          <a:p>
            <a:r>
              <a:rPr lang="en-GB"/>
              <a:t>Progress through the data governance maturity model</a:t>
            </a:r>
          </a:p>
        </p:txBody>
      </p:sp>
      <p:graphicFrame>
        <p:nvGraphicFramePr>
          <p:cNvPr id="7" name="Content Placeholder 6">
            <a:extLst>
              <a:ext uri="{FF2B5EF4-FFF2-40B4-BE49-F238E27FC236}">
                <a16:creationId xmlns:a16="http://schemas.microsoft.com/office/drawing/2014/main" id="{05F2DE6D-6E65-4D66-8A2B-4D066D0C0BB3}"/>
              </a:ext>
            </a:extLst>
          </p:cNvPr>
          <p:cNvGraphicFramePr>
            <a:graphicFrameLocks noGrp="1"/>
          </p:cNvGraphicFramePr>
          <p:nvPr>
            <p:ph sz="quarter" idx="10"/>
          </p:nvPr>
        </p:nvGraphicFramePr>
        <p:xfrm>
          <a:off x="584200" y="1230915"/>
          <a:ext cx="11025187" cy="4134612"/>
        </p:xfrm>
        <a:graphic>
          <a:graphicData uri="http://schemas.openxmlformats.org/drawingml/2006/table">
            <a:tbl>
              <a:tblPr firstRow="1" bandRow="1">
                <a:tableStyleId>{7E9639D4-E3E2-4D34-9284-5A2195B3D0D7}</a:tableStyleId>
              </a:tblPr>
              <a:tblGrid>
                <a:gridCol w="273247">
                  <a:extLst>
                    <a:ext uri="{9D8B030D-6E8A-4147-A177-3AD203B41FA5}">
                      <a16:colId xmlns:a16="http://schemas.microsoft.com/office/drawing/2014/main" val="1853533418"/>
                    </a:ext>
                  </a:extLst>
                </a:gridCol>
                <a:gridCol w="2687985">
                  <a:extLst>
                    <a:ext uri="{9D8B030D-6E8A-4147-A177-3AD203B41FA5}">
                      <a16:colId xmlns:a16="http://schemas.microsoft.com/office/drawing/2014/main" val="2336855207"/>
                    </a:ext>
                  </a:extLst>
                </a:gridCol>
                <a:gridCol w="2687985">
                  <a:extLst>
                    <a:ext uri="{9D8B030D-6E8A-4147-A177-3AD203B41FA5}">
                      <a16:colId xmlns:a16="http://schemas.microsoft.com/office/drawing/2014/main" val="4207891966"/>
                    </a:ext>
                  </a:extLst>
                </a:gridCol>
                <a:gridCol w="2687985">
                  <a:extLst>
                    <a:ext uri="{9D8B030D-6E8A-4147-A177-3AD203B41FA5}">
                      <a16:colId xmlns:a16="http://schemas.microsoft.com/office/drawing/2014/main" val="3873167277"/>
                    </a:ext>
                  </a:extLst>
                </a:gridCol>
                <a:gridCol w="2687985">
                  <a:extLst>
                    <a:ext uri="{9D8B030D-6E8A-4147-A177-3AD203B41FA5}">
                      <a16:colId xmlns:a16="http://schemas.microsoft.com/office/drawing/2014/main" val="4249987052"/>
                    </a:ext>
                  </a:extLst>
                </a:gridCol>
              </a:tblGrid>
              <a:tr h="157556">
                <a:tc>
                  <a:txBody>
                    <a:bodyPr/>
                    <a:lstStyle/>
                    <a:p>
                      <a:endParaRPr lang="en-US" sz="900" noProof="0">
                        <a:latin typeface="+mj-lt"/>
                      </a:endParaRPr>
                    </a:p>
                  </a:txBody>
                  <a:tcPr marL="45720" marR="45720">
                    <a:solidFill>
                      <a:schemeClr val="bg2"/>
                    </a:solidFill>
                  </a:tcPr>
                </a:tc>
                <a:tc>
                  <a:txBody>
                    <a:bodyPr/>
                    <a:lstStyle/>
                    <a:p>
                      <a:r>
                        <a:rPr lang="en-US" sz="1050" b="0" noProof="0">
                          <a:solidFill>
                            <a:schemeClr val="tx1"/>
                          </a:solidFill>
                          <a:latin typeface="+mj-lt"/>
                        </a:rPr>
                        <a:t>Ungoverned</a:t>
                      </a:r>
                    </a:p>
                  </a:txBody>
                  <a:tcPr marL="45720" marR="45720">
                    <a:solidFill>
                      <a:schemeClr val="bg2"/>
                    </a:solidFill>
                  </a:tcPr>
                </a:tc>
                <a:tc>
                  <a:txBody>
                    <a:bodyPr/>
                    <a:lstStyle/>
                    <a:p>
                      <a:r>
                        <a:rPr lang="en-US" sz="1050" b="0" noProof="0">
                          <a:solidFill>
                            <a:schemeClr val="tx1"/>
                          </a:solidFill>
                          <a:latin typeface="+mj-lt"/>
                        </a:rPr>
                        <a:t>Stage 1</a:t>
                      </a:r>
                    </a:p>
                  </a:txBody>
                  <a:tcPr marL="45720" marR="45720">
                    <a:solidFill>
                      <a:schemeClr val="bg2"/>
                    </a:solidFill>
                  </a:tcPr>
                </a:tc>
                <a:tc>
                  <a:txBody>
                    <a:bodyPr/>
                    <a:lstStyle/>
                    <a:p>
                      <a:r>
                        <a:rPr lang="en-US" sz="1050" b="0" noProof="0">
                          <a:solidFill>
                            <a:schemeClr val="tx1"/>
                          </a:solidFill>
                          <a:latin typeface="+mj-lt"/>
                        </a:rPr>
                        <a:t>Stage 2</a:t>
                      </a:r>
                    </a:p>
                  </a:txBody>
                  <a:tcPr marL="45720" marR="45720">
                    <a:solidFill>
                      <a:schemeClr val="bg2"/>
                    </a:solidFill>
                  </a:tcPr>
                </a:tc>
                <a:tc>
                  <a:txBody>
                    <a:bodyPr/>
                    <a:lstStyle/>
                    <a:p>
                      <a:r>
                        <a:rPr lang="en-US" sz="1050" b="0" noProof="0">
                          <a:solidFill>
                            <a:schemeClr val="tx1"/>
                          </a:solidFill>
                          <a:latin typeface="+mj-lt"/>
                        </a:rPr>
                        <a:t>Fully governed</a:t>
                      </a:r>
                    </a:p>
                  </a:txBody>
                  <a:tcPr marL="45720" marR="45720">
                    <a:solidFill>
                      <a:schemeClr val="bg2"/>
                    </a:solidFill>
                  </a:tcPr>
                </a:tc>
                <a:extLst>
                  <a:ext uri="{0D108BD9-81ED-4DB2-BD59-A6C34878D82A}">
                    <a16:rowId xmlns:a16="http://schemas.microsoft.com/office/drawing/2014/main" val="425527492"/>
                  </a:ext>
                </a:extLst>
              </a:tr>
              <a:tr h="198070">
                <a:tc rowSpan="6">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chemeClr val="tx1"/>
                          </a:solidFill>
                          <a:effectLst/>
                          <a:uLnTx/>
                          <a:uFillTx/>
                          <a:latin typeface="+mj-lt"/>
                        </a:rPr>
                        <a:t>Policies</a:t>
                      </a:r>
                      <a:endParaRPr kumimoji="0" lang="en-US" sz="1050" b="0" i="0" u="none" strike="noStrike" kern="1200" cap="none" spc="0" normalizeH="0" baseline="0" noProof="0">
                        <a:ln>
                          <a:noFill/>
                        </a:ln>
                        <a:solidFill>
                          <a:schemeClr val="tx1"/>
                        </a:solidFill>
                        <a:effectLst/>
                        <a:uLnTx/>
                        <a:uFillTx/>
                        <a:latin typeface="+mj-lt"/>
                        <a:ea typeface="+mn-ea"/>
                        <a:cs typeface="+mn-cs"/>
                      </a:endParaRPr>
                    </a:p>
                  </a:txBody>
                  <a:tcPr marL="45720" marR="45720" vert="vert27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governance classification schemes on confidentiality &amp; retention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governance classification scheme for confidentiality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governance classification scheme for both confidentiality and retention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governance classification scheme for both confidentiality and retention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368325720"/>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policies &amp; rules to govern data quality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data quality started in common vocabulary in business glossary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data quality defined in common vocabulary in catalog biz glossary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data quality defined in common vocabulary in catalog biz glossary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4249574210"/>
                  </a:ext>
                </a:extLst>
              </a:tr>
              <a:tr h="276848">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policies &amp; rules to govern data access security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policies &amp; rules to govern data access security created in different technologies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data access security &amp; data privacy consolidated in the data catalog using classification scheme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data access security, data privacy and retention consolidated in the data catalog using classification schemes and enforced everywhere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2196370759"/>
                  </a:ext>
                </a:extLst>
              </a:tr>
              <a:tr h="276848">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policies &amp; rules to govern data privacy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policies &amp; rules to govern data privacy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data access security &amp; data privacy consolidated in the data catalog using classification scheme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data access security, data privacy and retention consolidated in the data catalog using classification schemes and enforced everywhere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3520764476"/>
                  </a:ext>
                </a:extLst>
              </a:tr>
              <a:tr h="276848">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policies &amp; rules to govern data retention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policies &amp; rules to govern data retention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Some policies &amp; rules to govern data retention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data access security, data privacy and retention consolidated in the data catalog using classification schemes and enforced everywhere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341270442"/>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policies &amp; rules to govern master data maintenance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master data maintenance for a single master data entity</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master data maintenance for some master data entities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Policies &amp; rules to govern master data maintenance for all master data entities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8867080"/>
                  </a:ext>
                </a:extLst>
              </a:tr>
              <a:tr h="198070">
                <a:tc rowSpan="7">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chemeClr val="tx1"/>
                          </a:solidFill>
                          <a:effectLst/>
                          <a:uLnTx/>
                          <a:uFillTx/>
                          <a:latin typeface="+mj-lt"/>
                        </a:rPr>
                        <a:t>Technology</a:t>
                      </a:r>
                      <a:endParaRPr kumimoji="0" lang="en-US" sz="1050" b="0" i="0" u="none" strike="noStrike" kern="1200" cap="none" spc="0" normalizeH="0" baseline="0" noProof="0">
                        <a:ln>
                          <a:noFill/>
                        </a:ln>
                        <a:solidFill>
                          <a:schemeClr val="tx1"/>
                        </a:solidFill>
                        <a:effectLst/>
                        <a:uLnTx/>
                        <a:uFillTx/>
                        <a:latin typeface="+mj-lt"/>
                        <a:ea typeface="+mn-ea"/>
                        <a:cs typeface="+mn-cs"/>
                      </a:endParaRPr>
                    </a:p>
                  </a:txBody>
                  <a:tcPr marL="45720" marR="45720" vert="vert270"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catalog with auto data discovery, profiling &amp; sensitive data detection</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catalog with auto data discovery, profiling &amp; sensitive data detection purchased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catalog with auto data discovery, profiling &amp; sensitive data detection purchased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catalog with auto data discovery, profiling &amp; sensitive data detection purchased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52239246"/>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fabric software with multi-cloud edge and data centre connectivity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fabric software with multi-cloud edge and data centre connectivity &amp; catalog integration purchased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fabric software with multi-cloud edge and data centre connectivity &amp; catalog integration purchased</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dirty="0">
                          <a:ln>
                            <a:noFill/>
                          </a:ln>
                          <a:solidFill>
                            <a:schemeClr val="tx1"/>
                          </a:solidFill>
                          <a:effectLst/>
                          <a:uLnTx/>
                          <a:uFillTx/>
                        </a:rPr>
                        <a:t>Data fabric software with multi-cloud edge and data center connectivity &amp; catalog integration purchased</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1630864439"/>
                  </a:ext>
                </a:extLst>
              </a:tr>
              <a:tr h="198070">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metadata lineage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Metadata lineage available in data catalog on trusted assets being developed using fabric</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Metadata lineage available in data catalog on trusted assets being developed using fabric</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Metadata lineage available in data catalog on trusted assets being developed using fabric</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645733379"/>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stewardship tools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stewardship tools available as part of the data fabric software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stewardship tools available as part of the data fabric software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stewardship tools available as part of the data fabric software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3812978955"/>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access security tool</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access security in multiple technologies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access security in multiple technologies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access security enforced in all systems </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3984866399"/>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privacy enforcement software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No data privacy enforcement software</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privacy enforcement in some DBMSs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Data privacy enforcement in all data stores</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73998911"/>
                  </a:ext>
                </a:extLst>
              </a:tr>
              <a:tr h="119292">
                <a:tc vMerge="1">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dirty="0">
                          <a:ln>
                            <a:noFill/>
                          </a:ln>
                          <a:solidFill>
                            <a:schemeClr val="tx1"/>
                          </a:solidFill>
                          <a:effectLst/>
                          <a:uLnTx/>
                          <a:uFillTx/>
                        </a:rPr>
                        <a:t>No master data management system</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Single entity master data management system</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a:ln>
                            <a:noFill/>
                          </a:ln>
                          <a:solidFill>
                            <a:schemeClr val="tx1"/>
                          </a:solidFill>
                          <a:effectLst/>
                          <a:uLnTx/>
                          <a:uFillTx/>
                        </a:rPr>
                        <a:t>Multi-entity master data management system</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45720" marR="45720" marT="27432" marB="27432">
                    <a:solidFill>
                      <a:schemeClr val="bg1"/>
                    </a:solid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u="none" strike="noStrike" kern="1200" cap="none" spc="0" normalizeH="0" baseline="0" noProof="0" dirty="0">
                          <a:ln>
                            <a:noFill/>
                          </a:ln>
                          <a:solidFill>
                            <a:schemeClr val="tx1"/>
                          </a:solidFill>
                          <a:effectLst/>
                          <a:uLnTx/>
                          <a:uFillTx/>
                        </a:rPr>
                        <a:t>Multi-entity master data management system</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27432" marB="27432">
                    <a:solidFill>
                      <a:schemeClr val="bg1"/>
                    </a:solidFill>
                  </a:tcPr>
                </a:tc>
                <a:extLst>
                  <a:ext uri="{0D108BD9-81ED-4DB2-BD59-A6C34878D82A}">
                    <a16:rowId xmlns:a16="http://schemas.microsoft.com/office/drawing/2014/main" val="3984757125"/>
                  </a:ext>
                </a:extLst>
              </a:tr>
            </a:tbl>
          </a:graphicData>
        </a:graphic>
      </p:graphicFrame>
    </p:spTree>
    <p:extLst>
      <p:ext uri="{BB962C8B-B14F-4D97-AF65-F5344CB8AC3E}">
        <p14:creationId xmlns:p14="http://schemas.microsoft.com/office/powerpoint/2010/main" val="132507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Microsoft_brand_template_blue</Template>
  <TotalTime>0</TotalTime>
  <Words>1258</Words>
  <Application>Microsoft Office PowerPoint</Application>
  <PresentationFormat>Widescreen</PresentationFormat>
  <Paragraphs>145</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Consolas</vt:lpstr>
      <vt:lpstr>Segoe UI</vt:lpstr>
      <vt:lpstr>Segoe UI Semibold</vt:lpstr>
      <vt:lpstr>Wingdings</vt:lpstr>
      <vt:lpstr>White Template</vt:lpstr>
      <vt:lpstr>Progress through the data governance maturity model</vt:lpstr>
      <vt:lpstr>Progress through the data governance maturity model</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2022-04-01T00:41:15Z</dcterms:created>
  <dcterms:modified xsi:type="dcterms:W3CDTF">2022-04-04T18:38:32Z</dcterms:modified>
</cp:coreProperties>
</file>